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56" r:id="rId4"/>
    <p:sldId id="261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B6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BE167-3A54-4499-979C-038AFC68058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D58D7-244E-4FB6-ABE9-B11305631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7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3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460"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8667" y="1262370"/>
            <a:ext cx="8358246" cy="1446550"/>
          </a:xfrm>
          <a:prstGeom prst="rect">
            <a:avLst/>
          </a:prstGeom>
          <a:noFill/>
          <a:effectLst>
            <a:glow rad="2794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Клуб молодой семьи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«7Я»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8223" y="272842"/>
            <a:ext cx="8067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ctr"/>
            <a:r>
              <a:rPr lang="ru-RU" sz="2000" i="1" dirty="0"/>
              <a:t>Муниципальное бюджетное учреждение дополнительного образования «Молодежный центр» города Сарова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094" y="3937585"/>
            <a:ext cx="5009962" cy="114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практики: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</a:rPr>
              <a:t>с </a:t>
            </a:r>
            <a:r>
              <a:rPr lang="ru-RU" sz="2400" dirty="0">
                <a:latin typeface="+mn-lt"/>
              </a:rPr>
              <a:t>2005 года по сегодняшний </a:t>
            </a:r>
            <a:r>
              <a:rPr lang="ru-RU" sz="2400" dirty="0" smtClean="0">
                <a:latin typeface="+mn-lt"/>
              </a:rPr>
              <a:t>день</a:t>
            </a:r>
            <a:endParaRPr lang="ru-RU" sz="24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4770" r="13378" b="6063"/>
          <a:stretch/>
        </p:blipFill>
        <p:spPr>
          <a:xfrm>
            <a:off x="5868144" y="2351643"/>
            <a:ext cx="3212028" cy="395767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43239"/>
              </p:ext>
            </p:extLst>
          </p:nvPr>
        </p:nvGraphicFramePr>
        <p:xfrm>
          <a:off x="251521" y="2766022"/>
          <a:ext cx="5552795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2795"/>
              </a:tblGrid>
              <a:tr h="7200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6AB6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249"/>
          <a:stretch>
            <a:fillRect/>
          </a:stretch>
        </p:blipFill>
        <p:spPr bwMode="auto">
          <a:xfrm>
            <a:off x="0" y="214289"/>
            <a:ext cx="9144000" cy="644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31" y="5485001"/>
            <a:ext cx="821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Спасибо  за внимание!</a:t>
            </a:r>
          </a:p>
        </p:txBody>
      </p:sp>
      <p:pic>
        <p:nvPicPr>
          <p:cNvPr id="6" name="Picture 8" descr="https://sun9-58.userapi.com/c851328/v851328879/17e54c/lOi-5LVtpw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06" y="1970205"/>
            <a:ext cx="4737466" cy="35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74.userapi.com/c851328/v851328879/17e574/CSiBvPUSP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4" y="1480288"/>
            <a:ext cx="3676904" cy="367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13033"/>
            <a:ext cx="821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Клуб молодой семьи «7Я» –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лучший клуб Нижегородской области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249"/>
          <a:stretch>
            <a:fillRect/>
          </a:stretch>
        </p:blipFill>
        <p:spPr bwMode="auto">
          <a:xfrm>
            <a:off x="0" y="214289"/>
            <a:ext cx="9144000" cy="644656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65877"/>
              </p:ext>
            </p:extLst>
          </p:nvPr>
        </p:nvGraphicFramePr>
        <p:xfrm>
          <a:off x="2267744" y="2071900"/>
          <a:ext cx="6732240" cy="43094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732240"/>
              </a:tblGrid>
              <a:tr h="3905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</a:rPr>
                        <a:t>Цель клуба: </a:t>
                      </a:r>
                      <a:r>
                        <a:rPr lang="ru-RU" sz="1900" dirty="0">
                          <a:effectLst/>
                        </a:rPr>
                        <a:t>объединение молодых семей, вовлечение их в социально-значимую жизнь города и   создание условий для повышения и реализации духовного, социально-психологического, творческого потенциала молодых семей.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</a:rPr>
                        <a:t>Задачи клуба:</a:t>
                      </a:r>
                      <a:endParaRPr lang="ru-RU" sz="1900" b="1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1) создание </a:t>
                      </a:r>
                      <a:r>
                        <a:rPr lang="ru-RU" sz="1900" dirty="0">
                          <a:effectLst/>
                        </a:rPr>
                        <a:t>условий для творческой самореализации и социальной активности молодых семей,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2)</a:t>
                      </a:r>
                      <a:r>
                        <a:rPr lang="ru-RU" sz="1900" baseline="0" dirty="0" smtClean="0">
                          <a:effectLst/>
                        </a:rPr>
                        <a:t> </a:t>
                      </a:r>
                      <a:r>
                        <a:rPr lang="ru-RU" sz="1900" dirty="0" smtClean="0">
                          <a:effectLst/>
                        </a:rPr>
                        <a:t>формирование </a:t>
                      </a:r>
                      <a:r>
                        <a:rPr lang="ru-RU" sz="1900" dirty="0">
                          <a:effectLst/>
                        </a:rPr>
                        <a:t>семейных ценностей и традиций,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3) обмен </a:t>
                      </a:r>
                      <a:r>
                        <a:rPr lang="ru-RU" sz="1900" dirty="0">
                          <a:effectLst/>
                        </a:rPr>
                        <a:t>жизненным опытом между молодыми семьями, оказание необходимой информационной поддержки в их жизнедеятельности,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4) содействие </a:t>
                      </a:r>
                      <a:r>
                        <a:rPr lang="ru-RU" sz="1900" dirty="0">
                          <a:effectLst/>
                        </a:rPr>
                        <a:t>в организации содержательного досуга и «живого» общения семей друг с другом.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493" y="114697"/>
            <a:ext cx="8937003" cy="189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Город 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Саров – закрытое территориальное образование (ЗАТО). </a:t>
            </a:r>
          </a:p>
          <a:p>
            <a:r>
              <a:rPr lang="ru-RU" sz="1900" dirty="0">
                <a:ea typeface="Calibri" panose="020F0502020204030204" pitchFamily="34" charset="0"/>
              </a:rPr>
              <a:t>В связи с этим многим молодым семьям, которые приезжают жить и работать в город, приходится нелегко, т.к.  бабушек и дедушек, готовых прийти на помощь в воспитании внуков, у них рядом нет.  </a:t>
            </a:r>
            <a:r>
              <a:rPr lang="ru-RU" sz="1900" dirty="0" smtClean="0">
                <a:ea typeface="Calibri" panose="020F0502020204030204" pitchFamily="34" charset="0"/>
              </a:rPr>
              <a:t>А </a:t>
            </a:r>
            <a:r>
              <a:rPr lang="ru-RU" sz="1900" dirty="0">
                <a:ea typeface="Calibri" panose="020F0502020204030204" pitchFamily="34" charset="0"/>
              </a:rPr>
              <a:t>реализовывать свои личные интересы им тоже хочется. </a:t>
            </a:r>
            <a:r>
              <a:rPr lang="ru-RU" sz="1900" dirty="0" smtClean="0">
                <a:ea typeface="Calibri" panose="020F0502020204030204" pitchFamily="34" charset="0"/>
              </a:rPr>
              <a:t>Численность </a:t>
            </a:r>
            <a:r>
              <a:rPr lang="ru-RU" sz="1900" dirty="0">
                <a:ea typeface="Calibri" panose="020F0502020204030204" pitchFamily="34" charset="0"/>
              </a:rPr>
              <a:t>молодых семей города Сарова составляет около 30 % всего населения.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461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249"/>
          <a:stretch>
            <a:fillRect/>
          </a:stretch>
        </p:blipFill>
        <p:spPr bwMode="auto">
          <a:xfrm>
            <a:off x="-3448" y="149746"/>
            <a:ext cx="9144000" cy="644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9" y="1811719"/>
            <a:ext cx="5615106" cy="2985433"/>
          </a:xfrm>
          <a:prstGeom prst="rect">
            <a:avLst/>
          </a:prstGeom>
          <a:noFill/>
          <a:effectLst>
            <a:glow rad="5969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работы клуба</a:t>
            </a:r>
          </a:p>
          <a:p>
            <a:pPr marL="355600"/>
            <a:r>
              <a:rPr lang="ru-RU" sz="2200" dirty="0" smtClean="0">
                <a:cs typeface="Times New Roman" pitchFamily="18" charset="0"/>
              </a:rPr>
              <a:t>1. Формирование семейных традиций</a:t>
            </a:r>
          </a:p>
          <a:p>
            <a:pPr marL="355600"/>
            <a:r>
              <a:rPr lang="ru-RU" sz="2200" dirty="0" smtClean="0">
                <a:cs typeface="Times New Roman" pitchFamily="18" charset="0"/>
              </a:rPr>
              <a:t>2. Просвещение</a:t>
            </a:r>
          </a:p>
          <a:p>
            <a:pPr marL="355600"/>
            <a:r>
              <a:rPr lang="ru-RU" sz="2200" dirty="0" smtClean="0">
                <a:cs typeface="Times New Roman" pitchFamily="18" charset="0"/>
              </a:rPr>
              <a:t>3. Организация семейного досуга детей и родителей</a:t>
            </a:r>
          </a:p>
          <a:p>
            <a:pPr marL="355600"/>
            <a:r>
              <a:rPr lang="ru-RU" sz="2200" dirty="0" smtClean="0">
                <a:cs typeface="Times New Roman" pitchFamily="18" charset="0"/>
              </a:rPr>
              <a:t>4. Городские акции и мероприятия</a:t>
            </a:r>
          </a:p>
          <a:p>
            <a:pPr marL="355600"/>
            <a:r>
              <a:rPr lang="ru-RU" sz="2200" dirty="0" smtClean="0">
                <a:cs typeface="Times New Roman" pitchFamily="18" charset="0"/>
              </a:rPr>
              <a:t>5. Работа игровой «Волшебной комнаты»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5" name="Picture 6" descr="C:\Users\229\Desktop\9 м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1"/>
            <a:ext cx="2768352" cy="184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pp.userapi.com/c626825/v626825779/252d0/DnD4CTuf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843807" cy="189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s://pp.userapi.com/c633620/v633620512/31fc1/cVtrkasjc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841888"/>
            <a:ext cx="3025350" cy="20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s://pp.userapi.com/c840530/v840530972/1a5cd/49l1EY-wJJ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1038" y="4821971"/>
            <a:ext cx="2714706" cy="20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sun9-5.userapi.com/c857136/v857136106/b4d64/4g_Dvz29Q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" y="1912352"/>
            <a:ext cx="2132999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6.userapi.com/c846020/v846020928/27c06/nZdFkJ9JdE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87" y="4928921"/>
            <a:ext cx="3308013" cy="185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2.userapi.com/c855624/v855624106/1ce32f/-Coly76L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30" y="-12214"/>
            <a:ext cx="2722574" cy="181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.userapi.com/c845123/v845123802/65c41/Bns_dFCd4Y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54" y="1881144"/>
            <a:ext cx="1893367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460"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504" y="44624"/>
            <a:ext cx="9036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cs typeface="Times New Roman" pitchFamily="18" charset="0"/>
              </a:rPr>
              <a:t>Традиции клуба</a:t>
            </a:r>
          </a:p>
          <a:p>
            <a:pPr algn="ctr"/>
            <a:endParaRPr lang="ru-RU" sz="900" b="1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1. Сезонные выходы на природу (осень, зима, весна, лето)</a:t>
            </a:r>
          </a:p>
          <a:p>
            <a:r>
              <a:rPr lang="ru-RU" sz="2000" dirty="0" smtClean="0">
                <a:cs typeface="Times New Roman" pitchFamily="18" charset="0"/>
              </a:rPr>
              <a:t>2. Городской слет молодых семей в МБУДО «ООЦ Березка»</a:t>
            </a:r>
          </a:p>
          <a:p>
            <a:r>
              <a:rPr lang="ru-RU" sz="2000" dirty="0" smtClean="0">
                <a:cs typeface="Times New Roman" pitchFamily="18" charset="0"/>
              </a:rPr>
              <a:t>3. Семейные Новогодние карнавалы</a:t>
            </a:r>
          </a:p>
          <a:p>
            <a:r>
              <a:rPr lang="ru-RU" sz="2000" dirty="0" smtClean="0">
                <a:cs typeface="Times New Roman" pitchFamily="18" charset="0"/>
              </a:rPr>
              <a:t>4. Выезд  Деда Мороза и Снегурочки с поздравительной программой к семьям - участникам клуба (бесплатно)</a:t>
            </a:r>
          </a:p>
          <a:p>
            <a:r>
              <a:rPr lang="ru-RU" sz="2000" dirty="0" smtClean="0">
                <a:cs typeface="Times New Roman" pitchFamily="18" charset="0"/>
              </a:rPr>
              <a:t>4. Концерт к Дню матери</a:t>
            </a:r>
          </a:p>
          <a:p>
            <a:r>
              <a:rPr lang="ru-RU" sz="2000" dirty="0" smtClean="0">
                <a:cs typeface="Times New Roman" pitchFamily="18" charset="0"/>
              </a:rPr>
              <a:t>5. Городской конкурс пап «Пусть всегда будет папа!»</a:t>
            </a:r>
          </a:p>
          <a:p>
            <a:r>
              <a:rPr lang="ru-RU" sz="2000" dirty="0" smtClean="0">
                <a:cs typeface="Times New Roman" pitchFamily="18" charset="0"/>
              </a:rPr>
              <a:t>6. Тематические и развивающие занятия для детей и родителей</a:t>
            </a:r>
          </a:p>
          <a:p>
            <a:r>
              <a:rPr lang="ru-RU" sz="2000" dirty="0" smtClean="0">
                <a:cs typeface="Times New Roman" pitchFamily="18" charset="0"/>
              </a:rPr>
              <a:t>7. Детские дискотеки  и мероприятия в каникулярное время</a:t>
            </a:r>
          </a:p>
          <a:p>
            <a:r>
              <a:rPr lang="ru-RU" sz="2000" dirty="0" smtClean="0">
                <a:cs typeface="Times New Roman" pitchFamily="18" charset="0"/>
              </a:rPr>
              <a:t>8. Творческие мастерские для родителей</a:t>
            </a:r>
          </a:p>
          <a:p>
            <a:r>
              <a:rPr lang="ru-RU" sz="2000" dirty="0" smtClean="0">
                <a:cs typeface="Times New Roman" pitchFamily="18" charset="0"/>
              </a:rPr>
              <a:t>9. Организация и проведение фотоконкурсов «Радость отцовства» и «Свет материнской любви»</a:t>
            </a:r>
          </a:p>
          <a:p>
            <a:r>
              <a:rPr lang="ru-RU" sz="2000" dirty="0" smtClean="0">
                <a:cs typeface="Times New Roman" pitchFamily="18" charset="0"/>
              </a:rPr>
              <a:t>10. Экскурсии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4100" name="Picture 4" descr="https://sun9-64.userapi.com/c858320/v858320488/76f17/LJJYPCWjD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6649"/>
            <a:ext cx="3203848" cy="213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2.userapi.com/c857136/v857136106/b4c41/G9KF1Nx-fg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04" y="4752000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4.userapi.com/c858320/v858320488/772fb/Tx4DBKmYVI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33204" r="17219" b="3389"/>
          <a:stretch/>
        </p:blipFill>
        <p:spPr bwMode="auto">
          <a:xfrm>
            <a:off x="3063664" y="4615976"/>
            <a:ext cx="3524560" cy="218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460"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Клуб в цифрах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56358"/>
              </p:ext>
            </p:extLst>
          </p:nvPr>
        </p:nvGraphicFramePr>
        <p:xfrm>
          <a:off x="107504" y="1099518"/>
          <a:ext cx="8928991" cy="513779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307847"/>
                <a:gridCol w="2172873"/>
                <a:gridCol w="2448271"/>
              </a:tblGrid>
              <a:tr h="24126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Показатель, единица измерения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Значение показателя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за последний год реализации практики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за весь период реализации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(</a:t>
                      </a:r>
                      <a:r>
                        <a:rPr lang="ru-RU" sz="1500" dirty="0">
                          <a:effectLst/>
                        </a:rPr>
                        <a:t>за 2016, 2017, 2018 г.)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BBB59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семей клуба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 семей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63 семьи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65331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Мероприятия, направленные на формирование семейных традиций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159 семей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35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372 семьи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108655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Совместные занятия детей и родителей, направленные на удовлетворение личностных потребностей семьи, коррекцию и развитие познавательных способностей ребенка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14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90 семей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37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231 семья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55568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Мероприятия, направленные на организацию совместного досуга родителей и детей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383 семьи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42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717 семей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38041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Участие в городских акциях и мероприятиях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318 семей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30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963 семьи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44733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Мероприятия в игровой «Волшебная комната»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224 чел.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63 мероприятий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681 чел.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  <a:tr h="53948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Участие в конкурсах различного уровня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 конкурсов / </a:t>
                      </a:r>
                      <a:endParaRPr lang="ru-RU" sz="1500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68 </a:t>
                      </a:r>
                      <a:r>
                        <a:rPr lang="ru-RU" sz="1500" dirty="0">
                          <a:effectLst/>
                        </a:rPr>
                        <a:t>чел.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 конкурсов /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156 чел.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408" marR="4340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249"/>
          <a:stretch>
            <a:fillRect/>
          </a:stretch>
        </p:blipFill>
        <p:spPr bwMode="auto">
          <a:xfrm>
            <a:off x="0" y="214289"/>
            <a:ext cx="9144000" cy="644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Выгодыполучатели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муниципальной практики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27252"/>
              </p:ext>
            </p:extLst>
          </p:nvPr>
        </p:nvGraphicFramePr>
        <p:xfrm>
          <a:off x="232616" y="880388"/>
          <a:ext cx="8678768" cy="56200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05545"/>
                <a:gridCol w="6973223"/>
              </a:tblGrid>
              <a:tr h="4912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Группа </a:t>
                      </a:r>
                      <a:r>
                        <a:rPr lang="ru-RU" sz="1400" dirty="0" err="1">
                          <a:effectLst/>
                        </a:rPr>
                        <a:t>выгодополучателей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 выгод, полученных в результате внедрения практики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 anchor="ctr"/>
                </a:tc>
              </a:tr>
              <a:tr h="9999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Молодые семьи города: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совместного досуга (слеты молодых семей, сезонные выходы на природу, семейные спектакли, новогодние карнавалы и т.д.), формирование семейных ценностей и традиций, участие в социально-общественной деятельности (городские акции, мероприятия, конкурсы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</a:txBody>
                  <a:tcPr marL="37842" marR="37842" marT="0" marB="0"/>
                </a:tc>
              </a:tr>
              <a:tr h="277467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супруги: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папы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мамы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творческая самореализация и социальная активность, консультации привлеченных специалистов (юрист, психолог, логопед, педиатр, служитель РПЦ, детский невролог и т.д.)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повышения роли отцовства через участие в конкурсах: «Пусть всегда будет ПАПА», «Улетный папа», «Радость отцовства», «Лучший Дед Мороз»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женственности через познание своего внутреннего мира (консультации психолога, визажиста, парикмахера и т.д., а также участие в фотоконкурсах: «Свет материнской любви», «Красота в положении»)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выявление, раскрытие и развитие творческих интересов через занятия рукоделием (мастер-классы)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/>
                </a:tc>
              </a:tr>
              <a:tr h="904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интересного, полезного и содержательного досуга; расширение кругозора детей в процессе познавательных интеллектуальных игр, конкурсов, турниров, мастер-классов; развитие коммуникативных навыков; духовно-нравственное воспитание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/>
                </a:tc>
              </a:tr>
              <a:tr h="2584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Отдел ЗАГС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укрепление института молодой семьи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7842" marR="3784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460"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29509" y="620688"/>
            <a:ext cx="5198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Надежда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Владимировна Зламина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</a:p>
          <a:p>
            <a:r>
              <a:rPr lang="ru-RU" sz="2000" dirty="0" smtClean="0"/>
              <a:t>руководитель </a:t>
            </a:r>
            <a:r>
              <a:rPr lang="ru-RU" sz="2000" dirty="0"/>
              <a:t>и </a:t>
            </a:r>
            <a:r>
              <a:rPr lang="ru-RU" sz="2000" dirty="0" smtClean="0"/>
              <a:t>творческий вдохновитель</a:t>
            </a:r>
            <a:endParaRPr lang="ru-RU" sz="2000" dirty="0"/>
          </a:p>
          <a:p>
            <a:r>
              <a:rPr lang="ru-RU" sz="2000" dirty="0"/>
              <a:t>городского клуба молодых семей «7Я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93985"/>
              </p:ext>
            </p:extLst>
          </p:nvPr>
        </p:nvGraphicFramePr>
        <p:xfrm>
          <a:off x="179512" y="2708326"/>
          <a:ext cx="8821612" cy="34397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52328"/>
                <a:gridCol w="5869284"/>
              </a:tblGrid>
              <a:tr h="3620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Участники команды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Описание его роли в реализации практики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034" marR="59034" marT="0" marB="0" anchor="ctr"/>
                </a:tc>
              </a:tr>
              <a:tr h="108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Шестова Юлия Владимировна,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Кочкин Андрей Тимурович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педагоги-психологи Молодежного центра – психологическое консультирование семей, включающее психодиагностику, психопрофилактическая и развивающая работа с семьей (включая элементы тренинга)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</a:tr>
              <a:tr h="54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Быстрова Алина Андреевна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разработчик и организатор познавательно-тематических встреч для детей согласно календарю памятных дат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Гараева Юлия Александровна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методист Молодежного центра - методическое сопровождение мероприятий клуба, разработка и дизайн афиш, дипломов и т.д.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Шарова Татьяна Владимировна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активист клуба, фотограф мероприятий клуба, </a:t>
                      </a:r>
                      <a:r>
                        <a:rPr lang="ru-RU" sz="1400" dirty="0" err="1">
                          <a:effectLst/>
                        </a:rPr>
                        <a:t>видеооператор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Скрыпник</a:t>
                      </a:r>
                      <a:r>
                        <a:rPr lang="ru-RU" sz="1600" dirty="0">
                          <a:effectLst/>
                        </a:rPr>
                        <a:t> Галина Михайловна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социальный волонтер, организатор творческих мастерских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1" y="142876"/>
            <a:ext cx="3390675" cy="242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249"/>
          <a:stretch>
            <a:fillRect/>
          </a:stretch>
        </p:blipFill>
        <p:spPr bwMode="auto">
          <a:xfrm>
            <a:off x="0" y="98573"/>
            <a:ext cx="9144000" cy="6660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26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Наши победы!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1506" name="Picture 2" descr="G:\Участие в конкурсах и награды\Арт утиль\Диплом за 2 место арт-ути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299154" cy="1800000"/>
          </a:xfrm>
          <a:prstGeom prst="rect">
            <a:avLst/>
          </a:prstGeom>
          <a:noFill/>
        </p:spPr>
      </p:pic>
      <p:pic>
        <p:nvPicPr>
          <p:cNvPr id="21507" name="Picture 3" descr="G:\Участие в конкурсах и награды\ВДПО. Человек доброй воли\1 место человек доброй в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000108"/>
            <a:ext cx="1286210" cy="1800000"/>
          </a:xfrm>
          <a:prstGeom prst="rect">
            <a:avLst/>
          </a:prstGeom>
          <a:noFill/>
        </p:spPr>
      </p:pic>
      <p:pic>
        <p:nvPicPr>
          <p:cNvPr id="21508" name="Picture 4" descr="G:\Участие в конкурсах и награды\Инфоурок\Благодарность проекта infourok.ru №ХБ93273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866" y="1000108"/>
            <a:ext cx="1272630" cy="1800000"/>
          </a:xfrm>
          <a:prstGeom prst="rect">
            <a:avLst/>
          </a:prstGeom>
          <a:noFill/>
        </p:spPr>
      </p:pic>
      <p:pic>
        <p:nvPicPr>
          <p:cNvPr id="21509" name="Picture 5" descr="G:\Участие в конкурсах и награды\Инфоурок\Диплом проекта infourok.ru №СЮ42646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857496"/>
            <a:ext cx="1272630" cy="1800000"/>
          </a:xfrm>
          <a:prstGeom prst="rect">
            <a:avLst/>
          </a:prstGeom>
          <a:noFill/>
        </p:spPr>
      </p:pic>
      <p:pic>
        <p:nvPicPr>
          <p:cNvPr id="21510" name="Picture 6" descr="G:\Участие в конкурсах и награды\Конкурс 9 мая -Праздник Победы\ilovepdf_com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00108"/>
            <a:ext cx="1273040" cy="1800000"/>
          </a:xfrm>
          <a:prstGeom prst="rect">
            <a:avLst/>
          </a:prstGeom>
          <a:noFill/>
        </p:spPr>
      </p:pic>
      <p:pic>
        <p:nvPicPr>
          <p:cNvPr id="21511" name="Picture 7" descr="G:\Участие в конкурсах и награды\Моя гордость - Россия\Ганюшкин А.Е №017394серия 012019_page-0001.jpg"/>
          <p:cNvPicPr>
            <a:picLocks noChangeAspect="1" noChangeArrowheads="1"/>
          </p:cNvPicPr>
          <p:nvPr/>
        </p:nvPicPr>
        <p:blipFill>
          <a:blip r:embed="rId8" cstate="print"/>
          <a:srcRect l="3813" r="3813" b="3125"/>
          <a:stretch>
            <a:fillRect/>
          </a:stretch>
        </p:blipFill>
        <p:spPr bwMode="auto">
          <a:xfrm>
            <a:off x="5286380" y="1000108"/>
            <a:ext cx="1238714" cy="1800000"/>
          </a:xfrm>
          <a:prstGeom prst="rect">
            <a:avLst/>
          </a:prstGeom>
          <a:noFill/>
        </p:spPr>
      </p:pic>
      <p:pic>
        <p:nvPicPr>
          <p:cNvPr id="21512" name="Picture 8" descr="G:\Участие в конкурсах и награды\Надежды России\diplom-1904211440-2493_page-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000108"/>
            <a:ext cx="1271939" cy="1800000"/>
          </a:xfrm>
          <a:prstGeom prst="rect">
            <a:avLst/>
          </a:prstGeom>
          <a:noFill/>
        </p:spPr>
      </p:pic>
      <p:pic>
        <p:nvPicPr>
          <p:cNvPr id="21513" name="Picture 9" descr="G:\Участие в конкурсах и награды\Надежды России\diplom-1904241219-2631_page-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1000108"/>
            <a:ext cx="1271939" cy="1800000"/>
          </a:xfrm>
          <a:prstGeom prst="rect">
            <a:avLst/>
          </a:prstGeom>
          <a:noFill/>
        </p:spPr>
      </p:pic>
      <p:pic>
        <p:nvPicPr>
          <p:cNvPr id="21514" name="Picture 10" descr="G:\Участие в конкурсах и награды\Невский\Blagodarstvenoe_pismo_Zlamina_Nadezhda_Vladimirovna (pdf.io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857496"/>
            <a:ext cx="1273033" cy="1800000"/>
          </a:xfrm>
          <a:prstGeom prst="rect">
            <a:avLst/>
          </a:prstGeom>
          <a:noFill/>
        </p:spPr>
      </p:pic>
      <p:pic>
        <p:nvPicPr>
          <p:cNvPr id="21515" name="Picture 11" descr="G:\Участие в конкурсах и награды\Покормите птиц зимой\диплом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2857496"/>
            <a:ext cx="1272695" cy="1800000"/>
          </a:xfrm>
          <a:prstGeom prst="rect">
            <a:avLst/>
          </a:prstGeom>
          <a:noFill/>
        </p:spPr>
      </p:pic>
      <p:pic>
        <p:nvPicPr>
          <p:cNvPr id="21516" name="Picture 12" descr="G:\Участие в конкурсах и награды\Семейная реликвия\Благ. письмо Зламина за Иванцову (pdf.io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2857496"/>
            <a:ext cx="1272007" cy="1800000"/>
          </a:xfrm>
          <a:prstGeom prst="rect">
            <a:avLst/>
          </a:prstGeom>
          <a:noFill/>
        </p:spPr>
      </p:pic>
      <p:pic>
        <p:nvPicPr>
          <p:cNvPr id="21518" name="Picture 14" descr="G:\Участие в конкурсах и награды\Что я знаю о пожарной безопасности\Диплом пож.безопасность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72" y="2857496"/>
            <a:ext cx="1272695" cy="1800000"/>
          </a:xfrm>
          <a:prstGeom prst="rect">
            <a:avLst/>
          </a:prstGeom>
          <a:noFill/>
        </p:spPr>
      </p:pic>
      <p:pic>
        <p:nvPicPr>
          <p:cNvPr id="21519" name="Picture 15" descr="G:\Участие в конкурсах и награды\Благодарность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74" y="4700834"/>
            <a:ext cx="1272695" cy="1800000"/>
          </a:xfrm>
          <a:prstGeom prst="rect">
            <a:avLst/>
          </a:prstGeom>
          <a:noFill/>
        </p:spPr>
      </p:pic>
      <p:pic>
        <p:nvPicPr>
          <p:cNvPr id="21520" name="Picture 16" descr="G:\Участие в конкурсах и награды\48583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9058" y="4714884"/>
            <a:ext cx="1271060" cy="1800000"/>
          </a:xfrm>
          <a:prstGeom prst="rect">
            <a:avLst/>
          </a:prstGeom>
          <a:noFill/>
        </p:spPr>
      </p:pic>
      <p:pic>
        <p:nvPicPr>
          <p:cNvPr id="21521" name="Picture 17" descr="G:\Участие в конкурсах и награды\Диплом апрель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42" y="4714884"/>
            <a:ext cx="1272506" cy="1800000"/>
          </a:xfrm>
          <a:prstGeom prst="rect">
            <a:avLst/>
          </a:prstGeom>
          <a:noFill/>
        </p:spPr>
      </p:pic>
      <p:pic>
        <p:nvPicPr>
          <p:cNvPr id="21522" name="Picture 18" descr="G:\Участие в конкурсах и награды\Окно в мир 3 место.jpeg"/>
          <p:cNvPicPr>
            <a:picLocks noChangeAspect="1" noChangeArrowheads="1"/>
          </p:cNvPicPr>
          <p:nvPr/>
        </p:nvPicPr>
        <p:blipFill>
          <a:blip r:embed="rId18" cstate="print"/>
          <a:srcRect b="5578"/>
          <a:stretch>
            <a:fillRect/>
          </a:stretch>
        </p:blipFill>
        <p:spPr bwMode="auto">
          <a:xfrm rot="5400000">
            <a:off x="6210634" y="5010247"/>
            <a:ext cx="1800000" cy="1209274"/>
          </a:xfrm>
          <a:prstGeom prst="rect">
            <a:avLst/>
          </a:prstGeom>
          <a:noFill/>
        </p:spPr>
      </p:pic>
      <p:pic>
        <p:nvPicPr>
          <p:cNvPr id="21523" name="Picture 19" descr="G:\Участие в конкурсах и награды\Снежный фестиваль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5272" y="4714884"/>
            <a:ext cx="1293007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460"/>
          <a:stretch>
            <a:fillRect/>
          </a:stretch>
        </p:blipFill>
        <p:spPr bwMode="auto">
          <a:xfrm>
            <a:off x="0" y="188640"/>
            <a:ext cx="9144000" cy="6500834"/>
          </a:xfrm>
          <a:prstGeom prst="rect">
            <a:avLst/>
          </a:prstGeom>
          <a:noFill/>
        </p:spPr>
      </p:pic>
      <p:pic>
        <p:nvPicPr>
          <p:cNvPr id="4" name="Picture 13" descr="G:\Участие в конкурсах и награды\Форум\скан диплом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493931" cy="1800000"/>
          </a:xfrm>
          <a:prstGeom prst="rect">
            <a:avLst/>
          </a:prstGeom>
          <a:noFill/>
        </p:spPr>
      </p:pic>
      <p:pic>
        <p:nvPicPr>
          <p:cNvPr id="22530" name="Picture 2" descr="G:\Участие в конкурсах и награды\Форум\скан диплом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14620"/>
            <a:ext cx="2493931" cy="1800000"/>
          </a:xfrm>
          <a:prstGeom prst="rect">
            <a:avLst/>
          </a:prstGeom>
          <a:noFill/>
        </p:spPr>
      </p:pic>
      <p:pic>
        <p:nvPicPr>
          <p:cNvPr id="22531" name="Picture 3" descr="G:\Участие в конкурсах и награды\Форум\скан диплома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14620"/>
            <a:ext cx="2470049" cy="1800000"/>
          </a:xfrm>
          <a:prstGeom prst="rect">
            <a:avLst/>
          </a:prstGeom>
          <a:noFill/>
        </p:spPr>
      </p:pic>
      <p:pic>
        <p:nvPicPr>
          <p:cNvPr id="22532" name="Picture 4" descr="G:\Участие в конкурсах и награды\скан - семья.jpeg"/>
          <p:cNvPicPr>
            <a:picLocks noChangeAspect="1" noChangeArrowheads="1"/>
          </p:cNvPicPr>
          <p:nvPr/>
        </p:nvPicPr>
        <p:blipFill>
          <a:blip r:embed="rId5" cstate="print"/>
          <a:srcRect t="781" r="1758"/>
          <a:stretch>
            <a:fillRect/>
          </a:stretch>
        </p:blipFill>
        <p:spPr bwMode="auto">
          <a:xfrm rot="5400000">
            <a:off x="5064876" y="507232"/>
            <a:ext cx="1800000" cy="25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5681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Участие в конкурсах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2533" name="Picture 5" descr="G:\Участие в конкурсах и награды\1.jpeg"/>
          <p:cNvPicPr>
            <a:picLocks noChangeAspect="1" noChangeArrowheads="1"/>
          </p:cNvPicPr>
          <p:nvPr/>
        </p:nvPicPr>
        <p:blipFill>
          <a:blip r:embed="rId6" cstate="print"/>
          <a:srcRect r="3677" b="1317"/>
          <a:stretch>
            <a:fillRect/>
          </a:stretch>
        </p:blipFill>
        <p:spPr bwMode="auto">
          <a:xfrm rot="5400000">
            <a:off x="1653869" y="4203991"/>
            <a:ext cx="1800000" cy="2536035"/>
          </a:xfrm>
          <a:prstGeom prst="rect">
            <a:avLst/>
          </a:prstGeom>
          <a:noFill/>
        </p:spPr>
      </p:pic>
      <p:pic>
        <p:nvPicPr>
          <p:cNvPr id="22534" name="Picture 6" descr="G:\Участие в конкурсах и награды\2.jpeg"/>
          <p:cNvPicPr>
            <a:picLocks noChangeAspect="1" noChangeArrowheads="1"/>
          </p:cNvPicPr>
          <p:nvPr/>
        </p:nvPicPr>
        <p:blipFill>
          <a:blip r:embed="rId7" cstate="print"/>
          <a:srcRect t="2492" r="2191"/>
          <a:stretch>
            <a:fillRect/>
          </a:stretch>
        </p:blipFill>
        <p:spPr bwMode="auto">
          <a:xfrm rot="5400000">
            <a:off x="4262935" y="4166693"/>
            <a:ext cx="1800000" cy="2467755"/>
          </a:xfrm>
          <a:prstGeom prst="rect">
            <a:avLst/>
          </a:prstGeom>
          <a:noFill/>
        </p:spPr>
      </p:pic>
      <p:pic>
        <p:nvPicPr>
          <p:cNvPr id="22535" name="Picture 7" descr="G:\Участие в конкурсах и награды\3.jpeg"/>
          <p:cNvPicPr>
            <a:picLocks noChangeAspect="1" noChangeArrowheads="1"/>
          </p:cNvPicPr>
          <p:nvPr/>
        </p:nvPicPr>
        <p:blipFill>
          <a:blip r:embed="rId8" cstate="print"/>
          <a:srcRect l="3061" t="2903" r="4334" b="4105"/>
          <a:stretch>
            <a:fillRect/>
          </a:stretch>
        </p:blipFill>
        <p:spPr bwMode="auto">
          <a:xfrm rot="5400000">
            <a:off x="2414528" y="514375"/>
            <a:ext cx="1800000" cy="248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664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gya</cp:lastModifiedBy>
  <cp:revision>54</cp:revision>
  <dcterms:created xsi:type="dcterms:W3CDTF">2019-07-22T09:04:07Z</dcterms:created>
  <dcterms:modified xsi:type="dcterms:W3CDTF">2020-08-25T09:01:46Z</dcterms:modified>
</cp:coreProperties>
</file>